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3" r:id="rId6"/>
    <p:sldId id="265" r:id="rId7"/>
    <p:sldId id="260" r:id="rId8"/>
    <p:sldId id="261" r:id="rId9"/>
    <p:sldId id="262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2"/>
    <p:restoredTop sz="94694"/>
  </p:normalViewPr>
  <p:slideViewPr>
    <p:cSldViewPr snapToGrid="0">
      <p:cViewPr varScale="1">
        <p:scale>
          <a:sx n="121" d="100"/>
          <a:sy n="121" d="100"/>
        </p:scale>
        <p:origin x="616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7969e087c7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g7969e087c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7969e087c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7969e087c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b21e73ba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0b21e73ba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b21e73ba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0b21e73ba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0431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b21e73ba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0b21e73ba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8378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969e087c7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969e087c7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969e087c7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969e087c7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 - 2 Speakers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 descr="Session Title"/>
          <p:cNvSpPr txBox="1">
            <a:spLocks noGrp="1"/>
          </p:cNvSpPr>
          <p:nvPr>
            <p:ph type="ctrTitle"/>
          </p:nvPr>
        </p:nvSpPr>
        <p:spPr>
          <a:xfrm>
            <a:off x="869429" y="2232078"/>
            <a:ext cx="10418163" cy="142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773DBD"/>
              </a:buClr>
              <a:buSzPts val="5400"/>
              <a:buFont typeface="Calibri"/>
              <a:buNone/>
              <a:defRPr sz="5400" b="1" i="0" u="none" strike="noStrike" cap="none">
                <a:solidFill>
                  <a:srgbClr val="773DB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pic>
        <p:nvPicPr>
          <p:cNvPr id="3" name="Picture 2" descr="A city skyline with lights&#10;&#10;AI-generated content may be incorrect.">
            <a:extLst>
              <a:ext uri="{FF2B5EF4-FFF2-40B4-BE49-F238E27FC236}">
                <a16:creationId xmlns:a16="http://schemas.microsoft.com/office/drawing/2014/main" id="{62C4959D-0DA3-6D08-9389-94972AADC4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389ED2B-C2FD-CE87-7688-734545D31F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7156749">
            <a:off x="-625482" y="2780675"/>
            <a:ext cx="3746853" cy="84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 descr="Section Heading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2258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773DBD"/>
              </a:buClr>
              <a:buSzPts val="5600"/>
              <a:buFont typeface="Calibri"/>
              <a:buNone/>
              <a:defRPr sz="5600" b="1" i="0" u="none" strike="noStrike" cap="none">
                <a:solidFill>
                  <a:srgbClr val="773DB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3" name="Google Shape;13;p3"/>
          <p:cNvCxnSpPr/>
          <p:nvPr/>
        </p:nvCxnSpPr>
        <p:spPr>
          <a:xfrm>
            <a:off x="1207658" y="3017520"/>
            <a:ext cx="9875520" cy="0"/>
          </a:xfrm>
          <a:prstGeom prst="straightConnector1">
            <a:avLst/>
          </a:prstGeom>
          <a:noFill/>
          <a:ln w="1143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28475" y="6376839"/>
            <a:ext cx="2088902" cy="40647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 descr="Section Heading"/>
          <p:cNvSpPr txBox="1">
            <a:spLocks noGrp="1"/>
          </p:cNvSpPr>
          <p:nvPr>
            <p:ph type="title" idx="2"/>
          </p:nvPr>
        </p:nvSpPr>
        <p:spPr>
          <a:xfrm>
            <a:off x="1173475" y="3183650"/>
            <a:ext cx="9909600" cy="21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3600"/>
              <a:buFont typeface="Calibri"/>
              <a:buNone/>
              <a:defRPr sz="360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" name="Google Shape;6;p1">
            <a:extLst>
              <a:ext uri="{FF2B5EF4-FFF2-40B4-BE49-F238E27FC236}">
                <a16:creationId xmlns:a16="http://schemas.microsoft.com/office/drawing/2014/main" id="{679A2EF2-77CB-072F-E5A8-DB3CDBBC1CA4}"/>
              </a:ext>
            </a:extLst>
          </p:cNvPr>
          <p:cNvSpPr/>
          <p:nvPr userDrawn="1"/>
        </p:nvSpPr>
        <p:spPr>
          <a:xfrm>
            <a:off x="-36400" y="6271800"/>
            <a:ext cx="12280800" cy="595200"/>
          </a:xfrm>
          <a:prstGeom prst="rect">
            <a:avLst/>
          </a:prstGeom>
          <a:solidFill>
            <a:srgbClr val="333E4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black background with white letters&#10;&#10;AI-generated content may be incorrect.">
            <a:extLst>
              <a:ext uri="{FF2B5EF4-FFF2-40B4-BE49-F238E27FC236}">
                <a16:creationId xmlns:a16="http://schemas.microsoft.com/office/drawing/2014/main" id="{77D35CBB-F1BB-D10D-24E2-9198D4BC9B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34799" y="6373953"/>
            <a:ext cx="1996090" cy="4511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">
  <p:cSld name="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 descr="Slide Heading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4800"/>
              <a:buFont typeface="Calibri"/>
              <a:buNone/>
              <a:defRPr sz="4800" b="1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910000" y="1603800"/>
            <a:ext cx="10515600" cy="44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8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3780"/>
              <a:buChar char="•"/>
              <a:defRPr sz="360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02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3DBD"/>
              </a:buClr>
              <a:buSzPts val="2860"/>
              <a:buFont typeface="Arial"/>
              <a:buChar char="•"/>
              <a:defRPr sz="27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28475" y="6376839"/>
            <a:ext cx="2088902" cy="4064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;p1">
            <a:extLst>
              <a:ext uri="{FF2B5EF4-FFF2-40B4-BE49-F238E27FC236}">
                <a16:creationId xmlns:a16="http://schemas.microsoft.com/office/drawing/2014/main" id="{234691FC-1127-61EB-0F20-A2D95F962547}"/>
              </a:ext>
            </a:extLst>
          </p:cNvPr>
          <p:cNvSpPr/>
          <p:nvPr userDrawn="1"/>
        </p:nvSpPr>
        <p:spPr>
          <a:xfrm>
            <a:off x="-36400" y="6271800"/>
            <a:ext cx="12280800" cy="595200"/>
          </a:xfrm>
          <a:prstGeom prst="rect">
            <a:avLst/>
          </a:prstGeom>
          <a:solidFill>
            <a:srgbClr val="333E4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black background with white letters&#10;&#10;AI-generated content may be incorrect.">
            <a:extLst>
              <a:ext uri="{FF2B5EF4-FFF2-40B4-BE49-F238E27FC236}">
                <a16:creationId xmlns:a16="http://schemas.microsoft.com/office/drawing/2014/main" id="{C56EB1DD-81B6-F3C3-C76E-C806D7DA67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34799" y="6373953"/>
            <a:ext cx="1996090" cy="4511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" preserve="1" userDrawn="1">
  <p:cSld name="Blank - for Image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28475" y="6376839"/>
            <a:ext cx="2088902" cy="4064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;p1">
            <a:extLst>
              <a:ext uri="{FF2B5EF4-FFF2-40B4-BE49-F238E27FC236}">
                <a16:creationId xmlns:a16="http://schemas.microsoft.com/office/drawing/2014/main" id="{234691FC-1127-61EB-0F20-A2D95F962547}"/>
              </a:ext>
            </a:extLst>
          </p:cNvPr>
          <p:cNvSpPr/>
          <p:nvPr userDrawn="1"/>
        </p:nvSpPr>
        <p:spPr>
          <a:xfrm>
            <a:off x="-36400" y="6271800"/>
            <a:ext cx="12280800" cy="595200"/>
          </a:xfrm>
          <a:prstGeom prst="rect">
            <a:avLst/>
          </a:prstGeom>
          <a:solidFill>
            <a:srgbClr val="333E4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black background with white letters&#10;&#10;AI-generated content may be incorrect.">
            <a:extLst>
              <a:ext uri="{FF2B5EF4-FFF2-40B4-BE49-F238E27FC236}">
                <a16:creationId xmlns:a16="http://schemas.microsoft.com/office/drawing/2014/main" id="{C5411FF4-50E5-BFEE-D30B-7E9F9926E1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34799" y="6373953"/>
            <a:ext cx="1996090" cy="45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34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style 2">
  <p:cSld name="BODY_2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/>
          <p:nvPr/>
        </p:nvSpPr>
        <p:spPr>
          <a:xfrm>
            <a:off x="-75100" y="-34475"/>
            <a:ext cx="12337800" cy="1371600"/>
          </a:xfrm>
          <a:prstGeom prst="rect">
            <a:avLst/>
          </a:prstGeom>
          <a:solidFill>
            <a:srgbClr val="333F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5" descr="Slide Heading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910000" y="1603800"/>
            <a:ext cx="10515600" cy="44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8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3780"/>
              <a:buChar char="•"/>
              <a:defRPr sz="360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02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3DBD"/>
              </a:buClr>
              <a:buSzPts val="2860"/>
              <a:buFont typeface="Arial"/>
              <a:buChar char="•"/>
              <a:defRPr sz="27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28475" y="6376839"/>
            <a:ext cx="2088902" cy="4064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;p1">
            <a:extLst>
              <a:ext uri="{FF2B5EF4-FFF2-40B4-BE49-F238E27FC236}">
                <a16:creationId xmlns:a16="http://schemas.microsoft.com/office/drawing/2014/main" id="{1C98786A-63AB-6A38-D650-752D57828CE6}"/>
              </a:ext>
            </a:extLst>
          </p:cNvPr>
          <p:cNvSpPr/>
          <p:nvPr userDrawn="1"/>
        </p:nvSpPr>
        <p:spPr>
          <a:xfrm>
            <a:off x="-36400" y="6271800"/>
            <a:ext cx="12280800" cy="595200"/>
          </a:xfrm>
          <a:prstGeom prst="rect">
            <a:avLst/>
          </a:prstGeom>
          <a:solidFill>
            <a:srgbClr val="333E4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black background with white letters&#10;&#10;AI-generated content may be incorrect.">
            <a:extLst>
              <a:ext uri="{FF2B5EF4-FFF2-40B4-BE49-F238E27FC236}">
                <a16:creationId xmlns:a16="http://schemas.microsoft.com/office/drawing/2014/main" id="{3D3F00CE-2F0B-1BCF-A76A-6EA38BC343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34799" y="6373953"/>
            <a:ext cx="1996090" cy="4511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 Sidebar">
  <p:cSld name="BODY_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>
            <a:extLst>
              <a:ext uri="{FF2B5EF4-FFF2-40B4-BE49-F238E27FC236}">
                <a16:creationId xmlns:a16="http://schemas.microsoft.com/office/drawing/2014/main" id="{A625DFB9-E667-BA1E-A22D-E50AC5322431}"/>
              </a:ext>
            </a:extLst>
          </p:cNvPr>
          <p:cNvSpPr/>
          <p:nvPr userDrawn="1"/>
        </p:nvSpPr>
        <p:spPr>
          <a:xfrm>
            <a:off x="-36400" y="6271800"/>
            <a:ext cx="12280800" cy="595200"/>
          </a:xfrm>
          <a:prstGeom prst="rect">
            <a:avLst/>
          </a:prstGeom>
          <a:solidFill>
            <a:srgbClr val="333E4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6"/>
          <p:cNvSpPr/>
          <p:nvPr/>
        </p:nvSpPr>
        <p:spPr>
          <a:xfrm>
            <a:off x="-35900" y="-11975"/>
            <a:ext cx="4524000" cy="6917700"/>
          </a:xfrm>
          <a:prstGeom prst="rect">
            <a:avLst/>
          </a:prstGeom>
          <a:solidFill>
            <a:srgbClr val="773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6" descr="Slide Heading"/>
          <p:cNvSpPr txBox="1">
            <a:spLocks noGrp="1"/>
          </p:cNvSpPr>
          <p:nvPr>
            <p:ph type="title"/>
          </p:nvPr>
        </p:nvSpPr>
        <p:spPr>
          <a:xfrm>
            <a:off x="682200" y="1463050"/>
            <a:ext cx="3075900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Calibri"/>
              <a:buNone/>
              <a:defRPr sz="4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5450000" y="749475"/>
            <a:ext cx="5976000" cy="52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8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3780"/>
              <a:buChar char="•"/>
              <a:defRPr sz="360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02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3DBD"/>
              </a:buClr>
              <a:buSzPts val="2860"/>
              <a:buFont typeface="Arial"/>
              <a:buChar char="•"/>
              <a:defRPr sz="27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" name="Picture 3" descr="A black background with white letters&#10;&#10;AI-generated content may be incorrect.">
            <a:extLst>
              <a:ext uri="{FF2B5EF4-FFF2-40B4-BE49-F238E27FC236}">
                <a16:creationId xmlns:a16="http://schemas.microsoft.com/office/drawing/2014/main" id="{6B9FB631-6959-4268-FFB3-56F1CC6556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4799" y="6373953"/>
            <a:ext cx="1996090" cy="4511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Sidebar">
  <p:cSld name="BODY_1_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/>
          <p:nvPr/>
        </p:nvSpPr>
        <p:spPr>
          <a:xfrm>
            <a:off x="-35900" y="-11975"/>
            <a:ext cx="4524000" cy="6917700"/>
          </a:xfrm>
          <a:prstGeom prst="rect">
            <a:avLst/>
          </a:prstGeom>
          <a:solidFill>
            <a:srgbClr val="333E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7" descr="Slide Heading"/>
          <p:cNvSpPr txBox="1">
            <a:spLocks noGrp="1"/>
          </p:cNvSpPr>
          <p:nvPr>
            <p:ph type="title"/>
          </p:nvPr>
        </p:nvSpPr>
        <p:spPr>
          <a:xfrm>
            <a:off x="682200" y="1463050"/>
            <a:ext cx="3075900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Calibri"/>
              <a:buNone/>
              <a:defRPr sz="4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5450000" y="749475"/>
            <a:ext cx="5976000" cy="52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8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3780"/>
              <a:buChar char="•"/>
              <a:defRPr sz="360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02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3DBD"/>
              </a:buClr>
              <a:buSzPts val="2860"/>
              <a:buFont typeface="Arial"/>
              <a:buChar char="•"/>
              <a:defRPr sz="27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28475" y="6376839"/>
            <a:ext cx="2088902" cy="4064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;p1">
            <a:extLst>
              <a:ext uri="{FF2B5EF4-FFF2-40B4-BE49-F238E27FC236}">
                <a16:creationId xmlns:a16="http://schemas.microsoft.com/office/drawing/2014/main" id="{78651028-B2B8-7D5A-3C85-8C403F40A0EE}"/>
              </a:ext>
            </a:extLst>
          </p:cNvPr>
          <p:cNvSpPr/>
          <p:nvPr userDrawn="1"/>
        </p:nvSpPr>
        <p:spPr>
          <a:xfrm>
            <a:off x="-36400" y="6271800"/>
            <a:ext cx="12280800" cy="595200"/>
          </a:xfrm>
          <a:prstGeom prst="rect">
            <a:avLst/>
          </a:prstGeom>
          <a:solidFill>
            <a:srgbClr val="333E4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black background with white letters&#10;&#10;AI-generated content may be incorrect.">
            <a:extLst>
              <a:ext uri="{FF2B5EF4-FFF2-40B4-BE49-F238E27FC236}">
                <a16:creationId xmlns:a16="http://schemas.microsoft.com/office/drawing/2014/main" id="{98156F93-1E39-A899-D791-EF7B421647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34799" y="6373953"/>
            <a:ext cx="1996090" cy="4511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">
  <p:cSld name="Closing Slide">
    <p:bg>
      <p:bgPr>
        <a:solidFill>
          <a:srgbClr val="333E48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7F52EB3-C51B-977A-9067-9D5F4D071C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8771" y="2857875"/>
            <a:ext cx="6670148" cy="150300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6" r:id="rId4"/>
    <p:sldLayoutId id="2147483651" r:id="rId5"/>
    <p:sldLayoutId id="2147483652" r:id="rId6"/>
    <p:sldLayoutId id="2147483653" r:id="rId7"/>
    <p:sldLayoutId id="214748365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erson with short curly hair wearing glasses&#10;&#10;AI-generated content may be incorrect.">
            <a:extLst>
              <a:ext uri="{FF2B5EF4-FFF2-40B4-BE49-F238E27FC236}">
                <a16:creationId xmlns:a16="http://schemas.microsoft.com/office/drawing/2014/main" id="{65A70D7F-1B4E-3486-44B7-A25EC677F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727" y="3833508"/>
            <a:ext cx="1843730" cy="1843730"/>
          </a:xfrm>
          <a:prstGeom prst="rect">
            <a:avLst/>
          </a:prstGeom>
        </p:spPr>
      </p:pic>
      <p:pic>
        <p:nvPicPr>
          <p:cNvPr id="20" name="Picture 19" descr="A person in a suit and tie&#10;&#10;AI-generated content may be incorrect.">
            <a:extLst>
              <a:ext uri="{FF2B5EF4-FFF2-40B4-BE49-F238E27FC236}">
                <a16:creationId xmlns:a16="http://schemas.microsoft.com/office/drawing/2014/main" id="{05E2367C-B358-316A-B988-42958624C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748" y="3870311"/>
            <a:ext cx="1799489" cy="1799489"/>
          </a:xfrm>
          <a:prstGeom prst="rect">
            <a:avLst/>
          </a:prstGeom>
        </p:spPr>
      </p:pic>
      <p:sp>
        <p:nvSpPr>
          <p:cNvPr id="4" name="Google Shape;43;p9">
            <a:extLst>
              <a:ext uri="{FF2B5EF4-FFF2-40B4-BE49-F238E27FC236}">
                <a16:creationId xmlns:a16="http://schemas.microsoft.com/office/drawing/2014/main" id="{2EEC253B-4E3B-856E-327F-858D8799526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776772" y="2404147"/>
            <a:ext cx="10646979" cy="777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73DBD"/>
              </a:buClr>
              <a:buSzPts val="5400"/>
              <a:buFont typeface="Calibri"/>
              <a:buNone/>
            </a:pPr>
            <a:r>
              <a:rPr lang="en-US" sz="5000" dirty="0">
                <a:solidFill>
                  <a:srgbClr val="333E48"/>
                </a:solidFill>
              </a:rPr>
              <a:t>Government Social Media 101</a:t>
            </a:r>
            <a:endParaRPr sz="5000" dirty="0">
              <a:solidFill>
                <a:srgbClr val="333E48"/>
              </a:solidFill>
            </a:endParaRPr>
          </a:p>
        </p:txBody>
      </p:sp>
      <p:sp>
        <p:nvSpPr>
          <p:cNvPr id="13" name="Google Shape;42;p9">
            <a:extLst>
              <a:ext uri="{FF2B5EF4-FFF2-40B4-BE49-F238E27FC236}">
                <a16:creationId xmlns:a16="http://schemas.microsoft.com/office/drawing/2014/main" id="{4D36F549-A497-AC3A-990A-793049A1FDEA}"/>
              </a:ext>
            </a:extLst>
          </p:cNvPr>
          <p:cNvSpPr txBox="1">
            <a:spLocks/>
          </p:cNvSpPr>
          <p:nvPr/>
        </p:nvSpPr>
        <p:spPr>
          <a:xfrm>
            <a:off x="4244623" y="3985524"/>
            <a:ext cx="3783012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55555"/>
              </a:lnSpc>
              <a:buClr>
                <a:srgbClr val="333E48"/>
              </a:buClr>
              <a:buSzPts val="3600"/>
              <a:buFont typeface="Calibri"/>
              <a:buNone/>
            </a:pPr>
            <a:r>
              <a:rPr lang="en-US" sz="3000" b="1" dirty="0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rPr>
              <a:t>Nathan Mueller</a:t>
            </a:r>
          </a:p>
        </p:txBody>
      </p:sp>
      <p:sp>
        <p:nvSpPr>
          <p:cNvPr id="14" name="Google Shape;41;p9">
            <a:extLst>
              <a:ext uri="{FF2B5EF4-FFF2-40B4-BE49-F238E27FC236}">
                <a16:creationId xmlns:a16="http://schemas.microsoft.com/office/drawing/2014/main" id="{F29F7490-EDCA-E56F-984A-62D47BFF99BF}"/>
              </a:ext>
            </a:extLst>
          </p:cNvPr>
          <p:cNvSpPr txBox="1">
            <a:spLocks/>
          </p:cNvSpPr>
          <p:nvPr/>
        </p:nvSpPr>
        <p:spPr>
          <a:xfrm>
            <a:off x="4244623" y="4342566"/>
            <a:ext cx="2957104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3333"/>
              </a:lnSpc>
              <a:buClr>
                <a:srgbClr val="333E48"/>
              </a:buClr>
              <a:buSzPts val="2400"/>
              <a:buFont typeface="Calibri"/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Chief of Communications</a:t>
            </a:r>
          </a:p>
        </p:txBody>
      </p:sp>
      <p:sp>
        <p:nvSpPr>
          <p:cNvPr id="15" name="Google Shape;45;p9">
            <a:extLst>
              <a:ext uri="{FF2B5EF4-FFF2-40B4-BE49-F238E27FC236}">
                <a16:creationId xmlns:a16="http://schemas.microsoft.com/office/drawing/2014/main" id="{44B5465B-36AA-3280-7CB9-5D32750D61CA}"/>
              </a:ext>
            </a:extLst>
          </p:cNvPr>
          <p:cNvSpPr txBox="1">
            <a:spLocks/>
          </p:cNvSpPr>
          <p:nvPr/>
        </p:nvSpPr>
        <p:spPr>
          <a:xfrm>
            <a:off x="4244623" y="5010362"/>
            <a:ext cx="2608122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3333"/>
              </a:lnSpc>
              <a:buClr>
                <a:srgbClr val="333E48"/>
              </a:buClr>
              <a:buSzPts val="2400"/>
              <a:buFont typeface="Calibri"/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City of Rochester Hills, MI</a:t>
            </a:r>
          </a:p>
        </p:txBody>
      </p:sp>
      <p:sp>
        <p:nvSpPr>
          <p:cNvPr id="16" name="Google Shape;42;p9">
            <a:extLst>
              <a:ext uri="{FF2B5EF4-FFF2-40B4-BE49-F238E27FC236}">
                <a16:creationId xmlns:a16="http://schemas.microsoft.com/office/drawing/2014/main" id="{F4C43F98-3FE3-EEC6-F7A7-91DDB6B49C11}"/>
              </a:ext>
            </a:extLst>
          </p:cNvPr>
          <p:cNvSpPr txBox="1">
            <a:spLocks/>
          </p:cNvSpPr>
          <p:nvPr/>
        </p:nvSpPr>
        <p:spPr>
          <a:xfrm>
            <a:off x="9184055" y="3984638"/>
            <a:ext cx="3783012" cy="1000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55555"/>
              </a:lnSpc>
              <a:buClr>
                <a:srgbClr val="333E48"/>
              </a:buClr>
              <a:buSzPts val="3600"/>
              <a:buFont typeface="Calibri"/>
              <a:buNone/>
            </a:pPr>
            <a:r>
              <a:rPr lang="en-US" sz="3000" b="1" dirty="0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rPr>
              <a:t>Jameil Weldon</a:t>
            </a:r>
          </a:p>
        </p:txBody>
      </p:sp>
      <p:sp>
        <p:nvSpPr>
          <p:cNvPr id="17" name="Google Shape;41;p9">
            <a:extLst>
              <a:ext uri="{FF2B5EF4-FFF2-40B4-BE49-F238E27FC236}">
                <a16:creationId xmlns:a16="http://schemas.microsoft.com/office/drawing/2014/main" id="{8C107E05-A12D-5ABF-6260-8814F4E6E3E4}"/>
              </a:ext>
            </a:extLst>
          </p:cNvPr>
          <p:cNvSpPr txBox="1">
            <a:spLocks/>
          </p:cNvSpPr>
          <p:nvPr/>
        </p:nvSpPr>
        <p:spPr>
          <a:xfrm>
            <a:off x="9184055" y="4342566"/>
            <a:ext cx="2935892" cy="83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3333"/>
              </a:lnSpc>
              <a:buClr>
                <a:srgbClr val="333E48"/>
              </a:buClr>
              <a:buSzPts val="2400"/>
              <a:buFont typeface="Calibri"/>
              <a:buNone/>
            </a:pP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Social Media Manager</a:t>
            </a:r>
          </a:p>
        </p:txBody>
      </p:sp>
      <p:sp>
        <p:nvSpPr>
          <p:cNvPr id="18" name="Google Shape;45;p9">
            <a:extLst>
              <a:ext uri="{FF2B5EF4-FFF2-40B4-BE49-F238E27FC236}">
                <a16:creationId xmlns:a16="http://schemas.microsoft.com/office/drawing/2014/main" id="{66479DBD-D6B3-88B9-E2AA-073DD4C62CCD}"/>
              </a:ext>
            </a:extLst>
          </p:cNvPr>
          <p:cNvSpPr txBox="1">
            <a:spLocks/>
          </p:cNvSpPr>
          <p:nvPr/>
        </p:nvSpPr>
        <p:spPr>
          <a:xfrm>
            <a:off x="9184055" y="4727931"/>
            <a:ext cx="2387835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3333"/>
              </a:lnSpc>
              <a:buClr>
                <a:srgbClr val="333E48"/>
              </a:buClr>
              <a:buSzPts val="2400"/>
              <a:buFont typeface="Calibri"/>
              <a:buNone/>
            </a:pP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Mecklenburg County, NC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2258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773DBD"/>
              </a:buClr>
              <a:buSzPts val="6000"/>
              <a:buFont typeface="Calibri"/>
              <a:buNone/>
            </a:pPr>
            <a:r>
              <a:rPr lang="en-US" dirty="0"/>
              <a:t>Replace this section heading</a:t>
            </a:r>
            <a:endParaRPr dirty="0"/>
          </a:p>
        </p:txBody>
      </p:sp>
      <p:sp>
        <p:nvSpPr>
          <p:cNvPr id="51" name="Google Shape;51;p10"/>
          <p:cNvSpPr txBox="1">
            <a:spLocks noGrp="1"/>
          </p:cNvSpPr>
          <p:nvPr>
            <p:ph type="title" idx="2"/>
          </p:nvPr>
        </p:nvSpPr>
        <p:spPr>
          <a:xfrm>
            <a:off x="1173475" y="3183650"/>
            <a:ext cx="9909600" cy="2176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Replace this subheading text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Main point of this slide</a:t>
            </a:r>
            <a:endParaRPr dirty="0"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910000" y="1603800"/>
            <a:ext cx="10515600" cy="443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3800" dirty="0"/>
              <a:t>Bulleted list item</a:t>
            </a:r>
            <a:endParaRPr sz="3800" dirty="0"/>
          </a:p>
          <a:p>
            <a:pPr marL="914400" lvl="1" indent="-422910" algn="l" rtl="0">
              <a:spcBef>
                <a:spcPts val="500"/>
              </a:spcBef>
              <a:spcAft>
                <a:spcPts val="0"/>
              </a:spcAft>
              <a:buSzPts val="3060"/>
              <a:buChar char="•"/>
            </a:pPr>
            <a:r>
              <a:rPr lang="en-US" sz="2900" dirty="0"/>
              <a:t>Bulleted list second item</a:t>
            </a:r>
            <a:endParaRPr sz="2900" dirty="0"/>
          </a:p>
          <a:p>
            <a:pPr marL="1371600" lvl="2" indent="-403860" algn="l" rtl="0">
              <a:spcBef>
                <a:spcPts val="500"/>
              </a:spcBef>
              <a:spcAft>
                <a:spcPts val="0"/>
              </a:spcAft>
              <a:buSzPts val="2760"/>
              <a:buChar char="•"/>
            </a:pPr>
            <a:r>
              <a:rPr lang="en-US" sz="2600" dirty="0"/>
              <a:t>Don’t go deeper than 3 indents for readability</a:t>
            </a:r>
            <a:br>
              <a:rPr lang="en-US" sz="2600" dirty="0"/>
            </a:br>
            <a:endParaRPr sz="1400" dirty="0"/>
          </a:p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3800" dirty="0"/>
              <a:t>Another list item</a:t>
            </a:r>
            <a:endParaRPr sz="3800" dirty="0"/>
          </a:p>
          <a:p>
            <a:pPr marL="914400" lvl="1" indent="-422910" algn="l" rtl="0">
              <a:spcBef>
                <a:spcPts val="500"/>
              </a:spcBef>
              <a:spcAft>
                <a:spcPts val="500"/>
              </a:spcAft>
              <a:buSzPts val="3060"/>
              <a:buChar char="•"/>
            </a:pPr>
            <a:r>
              <a:rPr lang="en-US" sz="2900" dirty="0"/>
              <a:t>Bulleted list second item</a:t>
            </a:r>
            <a:endParaRPr sz="2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Use of images and graphics</a:t>
            </a:r>
            <a:endParaRPr dirty="0"/>
          </a:p>
        </p:txBody>
      </p:sp>
      <p:sp>
        <p:nvSpPr>
          <p:cNvPr id="63" name="Google Shape;63;p12"/>
          <p:cNvSpPr txBox="1">
            <a:spLocks noGrp="1"/>
          </p:cNvSpPr>
          <p:nvPr>
            <p:ph type="body" idx="1"/>
          </p:nvPr>
        </p:nvSpPr>
        <p:spPr>
          <a:xfrm>
            <a:off x="910000" y="1690824"/>
            <a:ext cx="7487766" cy="43523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68630" algn="l" rtl="0">
              <a:spcBef>
                <a:spcPts val="500"/>
              </a:spcBef>
              <a:spcAft>
                <a:spcPts val="0"/>
              </a:spcAft>
              <a:buSzPts val="3780"/>
              <a:buChar char="•"/>
            </a:pPr>
            <a:r>
              <a:rPr lang="en-US" dirty="0"/>
              <a:t>Consider this advice</a:t>
            </a:r>
            <a:endParaRPr dirty="0"/>
          </a:p>
          <a:p>
            <a:pPr marL="914400" lvl="1" indent="-410210" algn="l" rtl="0">
              <a:spcBef>
                <a:spcPts val="500"/>
              </a:spcBef>
              <a:spcAft>
                <a:spcPts val="0"/>
              </a:spcAft>
              <a:buSzPts val="2860"/>
              <a:buChar char="•"/>
            </a:pPr>
            <a:r>
              <a:rPr lang="en-US" dirty="0"/>
              <a:t>We encourage you to use images</a:t>
            </a:r>
            <a:endParaRPr dirty="0"/>
          </a:p>
          <a:p>
            <a:pPr marL="914400" lvl="1" indent="-410210" algn="l" rtl="0">
              <a:spcBef>
                <a:spcPts val="500"/>
              </a:spcBef>
              <a:spcAft>
                <a:spcPts val="0"/>
              </a:spcAft>
              <a:buSzPts val="2860"/>
              <a:buChar char="•"/>
            </a:pPr>
            <a:r>
              <a:rPr lang="en-US" dirty="0"/>
              <a:t>Blur/mask any sensitive info on screenshots</a:t>
            </a:r>
            <a:endParaRPr dirty="0"/>
          </a:p>
          <a:p>
            <a:pPr marL="914400" lvl="1" indent="-410210" algn="l" rtl="0">
              <a:spcBef>
                <a:spcPts val="500"/>
              </a:spcBef>
              <a:spcAft>
                <a:spcPts val="0"/>
              </a:spcAft>
              <a:buSzPts val="2860"/>
              <a:buChar char="•"/>
            </a:pPr>
            <a:r>
              <a:rPr lang="en-US" dirty="0"/>
              <a:t>Only use graphics or stock photos that you own or have permission to use</a:t>
            </a:r>
          </a:p>
          <a:p>
            <a:pPr lvl="1">
              <a:spcBef>
                <a:spcPts val="500"/>
              </a:spcBef>
            </a:pPr>
            <a:r>
              <a:rPr lang="en-US" dirty="0"/>
              <a:t>Right click on images to add Alt Text</a:t>
            </a:r>
          </a:p>
          <a:p>
            <a:pPr marL="914400" lvl="1" indent="-410210" algn="l" rtl="0">
              <a:spcBef>
                <a:spcPts val="500"/>
              </a:spcBef>
              <a:spcAft>
                <a:spcPts val="0"/>
              </a:spcAft>
              <a:buSzPts val="2860"/>
              <a:buChar char="•"/>
            </a:pPr>
            <a:r>
              <a:rPr lang="en-US" dirty="0"/>
              <a:t>Screenshots must be large enough to see across a very large conference room!</a:t>
            </a:r>
          </a:p>
        </p:txBody>
      </p:sp>
      <p:pic>
        <p:nvPicPr>
          <p:cNvPr id="5" name="Picture 4" descr="Woman looking down at her cell phone and smiling.">
            <a:extLst>
              <a:ext uri="{FF2B5EF4-FFF2-40B4-BE49-F238E27FC236}">
                <a16:creationId xmlns:a16="http://schemas.microsoft.com/office/drawing/2014/main" id="{46736FBC-CA52-B11A-3791-90A48387C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2940" y="1331088"/>
            <a:ext cx="3269059" cy="4958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76239-89D1-9D34-C967-6EAE407F8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Screenshots</a:t>
            </a:r>
          </a:p>
        </p:txBody>
      </p:sp>
      <p:pic>
        <p:nvPicPr>
          <p:cNvPr id="4" name="Picture 3" descr="Screenshot of an example social media post.">
            <a:extLst>
              <a:ext uri="{FF2B5EF4-FFF2-40B4-BE49-F238E27FC236}">
                <a16:creationId xmlns:a16="http://schemas.microsoft.com/office/drawing/2014/main" id="{1A515D4B-AAC4-7F19-F1A1-D3B9B67E1E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1133"/>
          <a:stretch/>
        </p:blipFill>
        <p:spPr>
          <a:xfrm>
            <a:off x="1827250" y="1225789"/>
            <a:ext cx="6193025" cy="4761354"/>
          </a:xfrm>
          <a:prstGeom prst="rect">
            <a:avLst/>
          </a:prstGeom>
        </p:spPr>
      </p:pic>
      <p:pic>
        <p:nvPicPr>
          <p:cNvPr id="5" name="Picture 4" descr="Green circle with a checkmark on it, which represents that this is a good example of a screenshot large enough to see.">
            <a:extLst>
              <a:ext uri="{FF2B5EF4-FFF2-40B4-BE49-F238E27FC236}">
                <a16:creationId xmlns:a16="http://schemas.microsoft.com/office/drawing/2014/main" id="{E996DC94-EC28-8CC3-EBD3-9B14FF4AA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2772" y="-126435"/>
            <a:ext cx="3748399" cy="21084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8A5D4F-484B-A4C5-B9A5-8E15E1F56559}"/>
              </a:ext>
            </a:extLst>
          </p:cNvPr>
          <p:cNvSpPr txBox="1"/>
          <p:nvPr/>
        </p:nvSpPr>
        <p:spPr>
          <a:xfrm>
            <a:off x="8266239" y="2853960"/>
            <a:ext cx="374839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Social media screenshots are easier to see in large conference rooms if you limit them to one per slide.</a:t>
            </a:r>
          </a:p>
        </p:txBody>
      </p:sp>
    </p:spTree>
    <p:extLst>
      <p:ext uri="{BB962C8B-B14F-4D97-AF65-F5344CB8AC3E}">
        <p14:creationId xmlns:p14="http://schemas.microsoft.com/office/powerpoint/2010/main" val="3003698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BC0BC13B-CC69-A2CD-1501-33C1FDC3E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Screenshots</a:t>
            </a:r>
          </a:p>
        </p:txBody>
      </p:sp>
      <p:pic>
        <p:nvPicPr>
          <p:cNvPr id="7" name="Picture 6" descr="Screenshot illustrating a social media post that is too small onscreen.">
            <a:extLst>
              <a:ext uri="{FF2B5EF4-FFF2-40B4-BE49-F238E27FC236}">
                <a16:creationId xmlns:a16="http://schemas.microsoft.com/office/drawing/2014/main" id="{989872D7-15CB-3DEB-3F4D-7CE3827D72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6846"/>
          <a:stretch/>
        </p:blipFill>
        <p:spPr>
          <a:xfrm>
            <a:off x="1224141" y="1124607"/>
            <a:ext cx="2983173" cy="2794227"/>
          </a:xfrm>
          <a:prstGeom prst="rect">
            <a:avLst/>
          </a:prstGeom>
        </p:spPr>
      </p:pic>
      <p:pic>
        <p:nvPicPr>
          <p:cNvPr id="11" name="Picture 10" descr="Red circle with an X in it, which represents that this is an example of what not to do.">
            <a:extLst>
              <a:ext uri="{FF2B5EF4-FFF2-40B4-BE49-F238E27FC236}">
                <a16:creationId xmlns:a16="http://schemas.microsoft.com/office/drawing/2014/main" id="{6E039D57-F881-592B-3C34-02FBD27C9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2973" y="1396019"/>
            <a:ext cx="4335542" cy="2438742"/>
          </a:xfrm>
          <a:prstGeom prst="rect">
            <a:avLst/>
          </a:prstGeom>
        </p:spPr>
      </p:pic>
      <p:pic>
        <p:nvPicPr>
          <p:cNvPr id="6" name="Picture 5" descr="Screenshot illustrating a social media post that is too small onscreen.">
            <a:extLst>
              <a:ext uri="{FF2B5EF4-FFF2-40B4-BE49-F238E27FC236}">
                <a16:creationId xmlns:a16="http://schemas.microsoft.com/office/drawing/2014/main" id="{E662384F-4EB9-4B39-4A4F-B0DDBA58B89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776" t="-3641" r="776" b="21547"/>
          <a:stretch/>
        </p:blipFill>
        <p:spPr>
          <a:xfrm>
            <a:off x="5786406" y="897738"/>
            <a:ext cx="2985733" cy="2694781"/>
          </a:xfrm>
          <a:prstGeom prst="rect">
            <a:avLst/>
          </a:prstGeom>
        </p:spPr>
      </p:pic>
      <p:pic>
        <p:nvPicPr>
          <p:cNvPr id="9" name="Picture 8" descr="Screenshot illustrating a social media post that is too small onscreen.">
            <a:extLst>
              <a:ext uri="{FF2B5EF4-FFF2-40B4-BE49-F238E27FC236}">
                <a16:creationId xmlns:a16="http://schemas.microsoft.com/office/drawing/2014/main" id="{B0A2CDC9-F020-8E16-8875-EBBD8406724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13297"/>
          <a:stretch/>
        </p:blipFill>
        <p:spPr>
          <a:xfrm>
            <a:off x="3502741" y="3349127"/>
            <a:ext cx="2931305" cy="279422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F15A14C-5A95-4CCC-2B12-C9558E590545}"/>
              </a:ext>
            </a:extLst>
          </p:cNvPr>
          <p:cNvSpPr txBox="1"/>
          <p:nvPr/>
        </p:nvSpPr>
        <p:spPr>
          <a:xfrm>
            <a:off x="7798676" y="3927857"/>
            <a:ext cx="399962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More than one screenshot per slide is difficult to see in large conference rooms.</a:t>
            </a:r>
          </a:p>
        </p:txBody>
      </p:sp>
    </p:spTree>
    <p:extLst>
      <p:ext uri="{BB962C8B-B14F-4D97-AF65-F5344CB8AC3E}">
        <p14:creationId xmlns:p14="http://schemas.microsoft.com/office/powerpoint/2010/main" val="1039051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682200" y="1463050"/>
            <a:ext cx="3075900" cy="3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Click to add title</a:t>
            </a:r>
            <a:endParaRPr dirty="0"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>
            <a:off x="5311450" y="1104544"/>
            <a:ext cx="5754028" cy="516040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3800" dirty="0"/>
              <a:t>Bulleted list item</a:t>
            </a:r>
            <a:endParaRPr sz="3800" dirty="0"/>
          </a:p>
          <a:p>
            <a:pPr marL="914400" lvl="1" indent="-422910" algn="l" rtl="0">
              <a:spcBef>
                <a:spcPts val="500"/>
              </a:spcBef>
              <a:spcAft>
                <a:spcPts val="0"/>
              </a:spcAft>
              <a:buSzPts val="3060"/>
              <a:buChar char="•"/>
            </a:pPr>
            <a:r>
              <a:rPr lang="en-US" sz="2900" dirty="0"/>
              <a:t>Bulleted list second item</a:t>
            </a:r>
            <a:endParaRPr sz="2900" dirty="0"/>
          </a:p>
          <a:p>
            <a:pPr marL="1371600" lvl="2" indent="-403860" algn="l" rtl="0">
              <a:spcBef>
                <a:spcPts val="500"/>
              </a:spcBef>
              <a:spcAft>
                <a:spcPts val="0"/>
              </a:spcAft>
              <a:buSzPts val="2760"/>
              <a:buChar char="•"/>
            </a:pPr>
            <a:r>
              <a:rPr lang="en-US" sz="2600" dirty="0"/>
              <a:t>Don’t go deeper than 3 indents for readability</a:t>
            </a:r>
            <a:br>
              <a:rPr lang="en-US" sz="2600" dirty="0"/>
            </a:br>
            <a:endParaRPr sz="1400" dirty="0"/>
          </a:p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3800" dirty="0"/>
              <a:t>Another list item</a:t>
            </a:r>
            <a:endParaRPr sz="3800" dirty="0"/>
          </a:p>
          <a:p>
            <a:pPr marL="914400" lvl="1" indent="-422910" algn="l" rtl="0">
              <a:spcBef>
                <a:spcPts val="500"/>
              </a:spcBef>
              <a:spcAft>
                <a:spcPts val="500"/>
              </a:spcAft>
              <a:buSzPts val="3060"/>
              <a:buChar char="•"/>
            </a:pPr>
            <a:r>
              <a:rPr lang="en-US" sz="2900" dirty="0"/>
              <a:t>Bulleted list second item</a:t>
            </a:r>
            <a:endParaRPr sz="2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682200" y="1463050"/>
            <a:ext cx="3075900" cy="3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Click to add another title</a:t>
            </a:r>
            <a:endParaRPr dirty="0"/>
          </a:p>
        </p:txBody>
      </p:sp>
      <p:sp>
        <p:nvSpPr>
          <p:cNvPr id="3" name="Google Shape;70;p13">
            <a:extLst>
              <a:ext uri="{FF2B5EF4-FFF2-40B4-BE49-F238E27FC236}">
                <a16:creationId xmlns:a16="http://schemas.microsoft.com/office/drawing/2014/main" id="{6ECF43CC-793B-CCCA-6FED-E8AC5DC095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11450" y="1104544"/>
            <a:ext cx="5754028" cy="516040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3800" dirty="0"/>
              <a:t>Bulleted list item</a:t>
            </a:r>
            <a:endParaRPr sz="3800" dirty="0"/>
          </a:p>
          <a:p>
            <a:pPr marL="914400" lvl="1" indent="-422910" algn="l" rtl="0">
              <a:spcBef>
                <a:spcPts val="500"/>
              </a:spcBef>
              <a:spcAft>
                <a:spcPts val="0"/>
              </a:spcAft>
              <a:buSzPts val="3060"/>
              <a:buChar char="•"/>
            </a:pPr>
            <a:r>
              <a:rPr lang="en-US" sz="2900" dirty="0"/>
              <a:t>Bulleted list second item</a:t>
            </a:r>
            <a:endParaRPr sz="2900" dirty="0"/>
          </a:p>
          <a:p>
            <a:pPr marL="1371600" lvl="2" indent="-403860" algn="l" rtl="0">
              <a:spcBef>
                <a:spcPts val="500"/>
              </a:spcBef>
              <a:spcAft>
                <a:spcPts val="0"/>
              </a:spcAft>
              <a:buSzPts val="2760"/>
              <a:buChar char="•"/>
            </a:pPr>
            <a:r>
              <a:rPr lang="en-US" sz="2600" dirty="0"/>
              <a:t>Don’t go deeper than 3 indents for readability</a:t>
            </a:r>
            <a:br>
              <a:rPr lang="en-US" sz="2600" dirty="0"/>
            </a:br>
            <a:endParaRPr sz="1400" dirty="0"/>
          </a:p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3800" dirty="0"/>
              <a:t>Another list item</a:t>
            </a:r>
            <a:endParaRPr sz="3800" dirty="0"/>
          </a:p>
          <a:p>
            <a:pPr marL="914400" lvl="1" indent="-422910" algn="l" rtl="0">
              <a:spcBef>
                <a:spcPts val="500"/>
              </a:spcBef>
              <a:spcAft>
                <a:spcPts val="500"/>
              </a:spcAft>
              <a:buSzPts val="3060"/>
              <a:buChar char="•"/>
            </a:pPr>
            <a:r>
              <a:rPr lang="en-US" sz="2900" dirty="0"/>
              <a:t>Bulleted list second item</a:t>
            </a:r>
            <a:endParaRPr sz="2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7CC4E-8A5A-A9FF-95E0-7A575591E9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333E48"/>
                </a:solidFill>
              </a:rPr>
              <a:t>Thanks for attending #GSMCON2023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SMCON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20370</TotalTime>
  <Words>217</Words>
  <Application>Microsoft Macintosh PowerPoint</Application>
  <PresentationFormat>Widescreen</PresentationFormat>
  <Paragraphs>39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GSMCON Theme</vt:lpstr>
      <vt:lpstr>Government Social Media 101</vt:lpstr>
      <vt:lpstr>Replace this section heading</vt:lpstr>
      <vt:lpstr>Main point of this slide</vt:lpstr>
      <vt:lpstr>Use of images and graphics</vt:lpstr>
      <vt:lpstr>Large Screenshots</vt:lpstr>
      <vt:lpstr>Small Screenshots</vt:lpstr>
      <vt:lpstr>Click to add title</vt:lpstr>
      <vt:lpstr>Click to add another title</vt:lpstr>
      <vt:lpstr>Thanks for attending #GSMCON2023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type the approved title of your session here</dc:title>
  <cp:lastModifiedBy>Hunter Dalton</cp:lastModifiedBy>
  <cp:revision>19</cp:revision>
  <dcterms:modified xsi:type="dcterms:W3CDTF">2026-02-05T19:04:16Z</dcterms:modified>
</cp:coreProperties>
</file>